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8" r:id="rId3"/>
    <p:sldId id="259" r:id="rId4"/>
    <p:sldId id="260" r:id="rId5"/>
    <p:sldId id="257" r:id="rId6"/>
    <p:sldId id="261" r:id="rId7"/>
    <p:sldId id="264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8" autoAdjust="0"/>
    <p:restoredTop sz="94575" autoAdjust="0"/>
  </p:normalViewPr>
  <p:slideViewPr>
    <p:cSldViewPr>
      <p:cViewPr>
        <p:scale>
          <a:sx n="82" d="100"/>
          <a:sy n="82" d="100"/>
        </p:scale>
        <p:origin x="-80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1" d="100"/>
        <a:sy n="91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1165C8-9A6C-4A07-A8DC-131A6B24F039}" type="datetimeFigureOut">
              <a:rPr lang="es-ES" smtClean="0"/>
              <a:t>28/07/2015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930BA-7BAD-4023-A2C3-151768DCDB60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540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PMI está en la facultad e implica</a:t>
            </a:r>
            <a:r>
              <a:rPr lang="es-CL" baseline="0" dirty="0" smtClean="0"/>
              <a:t> a todo los académicos y directivos. Genera muchos espacios para la reflexión y herramientas para la gestión y toma de decisiones basadas en las experiencias que se van pilotando.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6930BA-7BAD-4023-A2C3-151768DCDB60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1B771-A85D-470A-8C66-890B981942C9}" type="datetimeFigureOut">
              <a:rPr lang="es-ES" smtClean="0"/>
              <a:pPr/>
              <a:t>28/07/2015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15BEA-8F8D-49BB-A521-9E38F716358F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http://sme2.udp.cl/Account/Login?ReturnUrl=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27 Imagen" descr="DSC_0255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r="25188" b="25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CuadroTexto"/>
          <p:cNvSpPr txBox="1"/>
          <p:nvPr/>
        </p:nvSpPr>
        <p:spPr>
          <a:xfrm>
            <a:off x="2051720" y="0"/>
            <a:ext cx="485408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CL" sz="2000" dirty="0" smtClean="0"/>
              <a:t>Seminario-Taller </a:t>
            </a:r>
          </a:p>
          <a:p>
            <a:pPr algn="ctr"/>
            <a:r>
              <a:rPr lang="es-CL" sz="2400" b="1" dirty="0" smtClean="0"/>
              <a:t>Universidades del Portafolio PMI FID</a:t>
            </a:r>
          </a:p>
          <a:p>
            <a:pPr algn="ctr"/>
            <a:r>
              <a:rPr lang="es-CL" dirty="0" smtClean="0"/>
              <a:t>30 de Julio de 2015</a:t>
            </a:r>
          </a:p>
          <a:p>
            <a:pPr algn="ctr"/>
            <a:r>
              <a:rPr lang="es-CL" dirty="0" smtClean="0"/>
              <a:t>Rut Correia – Sebastián Howard</a:t>
            </a:r>
            <a:endParaRPr lang="es-CL" dirty="0"/>
          </a:p>
        </p:txBody>
      </p:sp>
      <p:sp>
        <p:nvSpPr>
          <p:cNvPr id="22" name="21 CuadroTexto"/>
          <p:cNvSpPr txBox="1"/>
          <p:nvPr/>
        </p:nvSpPr>
        <p:spPr>
          <a:xfrm>
            <a:off x="3685295" y="1322184"/>
            <a:ext cx="1759328" cy="738664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s-CL" sz="2400" b="1" dirty="0" smtClean="0">
                <a:solidFill>
                  <a:srgbClr val="C00000"/>
                </a:solidFill>
              </a:rPr>
              <a:t>udp</a:t>
            </a:r>
            <a:r>
              <a:rPr lang="es-CL" dirty="0" smtClean="0"/>
              <a:t> </a:t>
            </a:r>
            <a:r>
              <a:rPr lang="es-CL" b="1" dirty="0" smtClean="0"/>
              <a:t>FACULTAD</a:t>
            </a:r>
          </a:p>
          <a:p>
            <a:r>
              <a:rPr lang="es-CL" b="1" dirty="0" smtClean="0"/>
              <a:t> DE EDUCACIÓN</a:t>
            </a:r>
            <a:endParaRPr lang="es-ES" b="1" dirty="0"/>
          </a:p>
        </p:txBody>
      </p:sp>
      <p:sp>
        <p:nvSpPr>
          <p:cNvPr id="6" name="5 CuadroTexto"/>
          <p:cNvSpPr txBox="1"/>
          <p:nvPr/>
        </p:nvSpPr>
        <p:spPr>
          <a:xfrm>
            <a:off x="5004048" y="2329324"/>
            <a:ext cx="3600400" cy="41960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es-ES" sz="1400" dirty="0" smtClean="0">
                <a:solidFill>
                  <a:srgbClr val="C00000"/>
                </a:solidFill>
              </a:rPr>
              <a:t>Generar las condiciones de ingreso necesarias para posibilitar un tránsito académico exitoso y oportuno.</a:t>
            </a: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es-ES" sz="1400" b="1" dirty="0" smtClean="0">
                <a:solidFill>
                  <a:srgbClr val="C00000"/>
                </a:solidFill>
              </a:rPr>
              <a:t>Mejorar la calidad del proceso formativo, tanto en su dimensión teórica como práctica, con un foco en mejoramiento de los resultados y la docencia.</a:t>
            </a: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es-ES" sz="1400" dirty="0" smtClean="0">
                <a:solidFill>
                  <a:srgbClr val="C00000"/>
                </a:solidFill>
              </a:rPr>
              <a:t>Apoyar la inserción laboral de los egresados y sus condiciones de ingreso a los establecimientos educacionales.</a:t>
            </a: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es-ES" sz="1400" dirty="0" smtClean="0">
                <a:solidFill>
                  <a:srgbClr val="C00000"/>
                </a:solidFill>
              </a:rPr>
              <a:t>Desarrollar la investigación y la productividad científica en educación.</a:t>
            </a: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es-ES" sz="1400" dirty="0" smtClean="0">
                <a:solidFill>
                  <a:srgbClr val="C00000"/>
                </a:solidFill>
              </a:rPr>
              <a:t>Internacionalizar la actividad académica para apoyar los procesos de cambio en la formación inicial de profesores.</a:t>
            </a:r>
          </a:p>
          <a:p>
            <a:pPr marL="342900" indent="-342900">
              <a:lnSpc>
                <a:spcPts val="2000"/>
              </a:lnSpc>
              <a:buFont typeface="+mj-lt"/>
              <a:buAutoNum type="arabicPeriod"/>
            </a:pPr>
            <a:r>
              <a:rPr lang="es-ES" sz="1400" dirty="0">
                <a:solidFill>
                  <a:srgbClr val="C00000"/>
                </a:solidFill>
              </a:rPr>
              <a:t>Diseminar y apoyar </a:t>
            </a:r>
            <a:r>
              <a:rPr lang="es-ES" sz="1400" dirty="0" smtClean="0">
                <a:solidFill>
                  <a:srgbClr val="C00000"/>
                </a:solidFill>
              </a:rPr>
              <a:t>procesos. </a:t>
            </a:r>
            <a:endParaRPr lang="es-ES" sz="1400" dirty="0">
              <a:solidFill>
                <a:srgbClr val="C00000"/>
              </a:solidFill>
            </a:endParaRPr>
          </a:p>
        </p:txBody>
      </p:sp>
      <p:grpSp>
        <p:nvGrpSpPr>
          <p:cNvPr id="7" name="6 Grupo"/>
          <p:cNvGrpSpPr/>
          <p:nvPr/>
        </p:nvGrpSpPr>
        <p:grpSpPr>
          <a:xfrm>
            <a:off x="467544" y="2420888"/>
            <a:ext cx="3744416" cy="1509266"/>
            <a:chOff x="0" y="620688"/>
            <a:chExt cx="3744416" cy="1509266"/>
          </a:xfrm>
        </p:grpSpPr>
        <p:sp>
          <p:nvSpPr>
            <p:cNvPr id="8" name="7 CuadroTexto"/>
            <p:cNvSpPr txBox="1"/>
            <p:nvPr/>
          </p:nvSpPr>
          <p:spPr>
            <a:xfrm>
              <a:off x="216024" y="620688"/>
              <a:ext cx="318747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u="sng" dirty="0" smtClean="0">
                  <a:solidFill>
                    <a:srgbClr val="C00000"/>
                  </a:solidFill>
                </a:rPr>
                <a:t>PMI: Profesores para el siglo XXI</a:t>
              </a:r>
              <a:endParaRPr lang="es-ES" u="sng" dirty="0">
                <a:solidFill>
                  <a:srgbClr val="C00000"/>
                </a:solidFill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0" y="1052736"/>
              <a:ext cx="374441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1600" b="1" i="1" dirty="0">
                  <a:solidFill>
                    <a:srgbClr val="C00000"/>
                  </a:solidFill>
                </a:rPr>
                <a:t>mejorar la experiencia y resultados de aprendizaje de los estudiantes de pregrado</a:t>
              </a:r>
              <a:r>
                <a:rPr lang="es-ES" sz="1600" b="1" dirty="0">
                  <a:solidFill>
                    <a:srgbClr val="C00000"/>
                  </a:solidFill>
                </a:rPr>
                <a:t>,</a:t>
              </a:r>
              <a:r>
                <a:rPr lang="es-ES" sz="1600" dirty="0">
                  <a:solidFill>
                    <a:srgbClr val="C00000"/>
                  </a:solidFill>
                </a:rPr>
                <a:t> </a:t>
              </a:r>
              <a:r>
                <a:rPr lang="es-ES" sz="1600" b="1" dirty="0">
                  <a:solidFill>
                    <a:srgbClr val="C00000"/>
                  </a:solidFill>
                </a:rPr>
                <a:t> y fortalecer las capacidades académicas</a:t>
              </a:r>
              <a:endParaRPr lang="es-ES" sz="16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395536" y="4581128"/>
            <a:ext cx="4248472" cy="1080120"/>
            <a:chOff x="251520" y="3861048"/>
            <a:chExt cx="4248472" cy="1080120"/>
          </a:xfrm>
        </p:grpSpPr>
        <p:sp>
          <p:nvSpPr>
            <p:cNvPr id="11" name="10 Flecha derecha"/>
            <p:cNvSpPr/>
            <p:nvPr/>
          </p:nvSpPr>
          <p:spPr>
            <a:xfrm>
              <a:off x="899592" y="3861048"/>
              <a:ext cx="2880320" cy="360040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100" dirty="0" smtClean="0"/>
                <a:t>experiencia</a:t>
              </a:r>
              <a:endParaRPr lang="es-ES" sz="1100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251520" y="3887470"/>
              <a:ext cx="60465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L" sz="1100" dirty="0" smtClean="0"/>
                <a:t>ingreso</a:t>
              </a:r>
              <a:endParaRPr lang="es-ES" sz="1100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3763893" y="3867080"/>
              <a:ext cx="736099" cy="3540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ts val="1000"/>
                </a:lnSpc>
              </a:pPr>
              <a:r>
                <a:rPr lang="es-CL" sz="1100" dirty="0"/>
                <a:t>i</a:t>
              </a:r>
              <a:r>
                <a:rPr lang="es-CL" sz="1100" dirty="0" smtClean="0"/>
                <a:t>nserción </a:t>
              </a:r>
            </a:p>
            <a:p>
              <a:pPr algn="ctr">
                <a:lnSpc>
                  <a:spcPts val="1000"/>
                </a:lnSpc>
              </a:pPr>
              <a:r>
                <a:rPr lang="es-CL" sz="1100" dirty="0" smtClean="0"/>
                <a:t>laboral</a:t>
              </a:r>
              <a:endParaRPr lang="es-ES" sz="1100" dirty="0"/>
            </a:p>
          </p:txBody>
        </p:sp>
        <p:sp>
          <p:nvSpPr>
            <p:cNvPr id="14" name="13 Elipse"/>
            <p:cNvSpPr/>
            <p:nvPr/>
          </p:nvSpPr>
          <p:spPr>
            <a:xfrm>
              <a:off x="827584" y="4581128"/>
              <a:ext cx="1224136" cy="36004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00" dirty="0">
                  <a:solidFill>
                    <a:schemeClr val="tx1"/>
                  </a:solidFill>
                </a:rPr>
                <a:t>i</a:t>
              </a:r>
              <a:r>
                <a:rPr lang="es-CL" sz="1000" dirty="0" smtClean="0">
                  <a:solidFill>
                    <a:schemeClr val="tx1"/>
                  </a:solidFill>
                </a:rPr>
                <a:t>nvestigación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sp>
          <p:nvSpPr>
            <p:cNvPr id="15" name="14 Elipse"/>
            <p:cNvSpPr/>
            <p:nvPr/>
          </p:nvSpPr>
          <p:spPr>
            <a:xfrm>
              <a:off x="2195736" y="4581128"/>
              <a:ext cx="1224136" cy="36004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1000" dirty="0">
                  <a:solidFill>
                    <a:schemeClr val="tx1"/>
                  </a:solidFill>
                </a:rPr>
                <a:t>v</a:t>
              </a:r>
              <a:r>
                <a:rPr lang="es-CL" sz="1000" dirty="0" smtClean="0">
                  <a:solidFill>
                    <a:schemeClr val="tx1"/>
                  </a:solidFill>
                </a:rPr>
                <a:t>inculación internacional</a:t>
              </a:r>
              <a:endParaRPr lang="es-E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15 Conector recto de flecha"/>
            <p:cNvCxnSpPr>
              <a:stCxn id="15" idx="0"/>
            </p:cNvCxnSpPr>
            <p:nvPr/>
          </p:nvCxnSpPr>
          <p:spPr>
            <a:xfrm flipH="1" flipV="1">
              <a:off x="2555776" y="4365104"/>
              <a:ext cx="252028" cy="21602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 de flecha"/>
            <p:cNvCxnSpPr/>
            <p:nvPr/>
          </p:nvCxnSpPr>
          <p:spPr>
            <a:xfrm flipV="1">
              <a:off x="2807804" y="4365104"/>
              <a:ext cx="252028" cy="21602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 de flecha"/>
            <p:cNvCxnSpPr/>
            <p:nvPr/>
          </p:nvCxnSpPr>
          <p:spPr>
            <a:xfrm flipH="1" flipV="1">
              <a:off x="1187624" y="4365104"/>
              <a:ext cx="252028" cy="21602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 de flecha"/>
            <p:cNvCxnSpPr/>
            <p:nvPr/>
          </p:nvCxnSpPr>
          <p:spPr>
            <a:xfrm flipV="1">
              <a:off x="1439652" y="4365104"/>
              <a:ext cx="252028" cy="216024"/>
            </a:xfrm>
            <a:prstGeom prst="straightConnector1">
              <a:avLst/>
            </a:prstGeom>
            <a:ln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29 Imagen" descr="DSC_0255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rcRect r="25188" b="25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0" y="-273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C00000"/>
                </a:solidFill>
              </a:rPr>
              <a:t>OBJETIVO ESPECÍFICO N°2:</a:t>
            </a:r>
          </a:p>
          <a:p>
            <a:r>
              <a:rPr lang="es-ES" sz="1600" b="1" dirty="0" smtClean="0">
                <a:solidFill>
                  <a:srgbClr val="C00000"/>
                </a:solidFill>
              </a:rPr>
              <a:t>Mejorar la calidad del proceso formativo, tanto en su dimensión teórica como práctica, con un foco en mejoramiento de los resultados y la docencia</a:t>
            </a:r>
          </a:p>
        </p:txBody>
      </p:sp>
      <p:pic>
        <p:nvPicPr>
          <p:cNvPr id="7" name="6 Imagen" descr="udp_FAC_educacion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5235" y="6447678"/>
            <a:ext cx="1185277" cy="437706"/>
          </a:xfrm>
          <a:prstGeom prst="rect">
            <a:avLst/>
          </a:prstGeom>
          <a:ln w="28575">
            <a:noFill/>
          </a:ln>
        </p:spPr>
      </p:pic>
      <p:sp>
        <p:nvSpPr>
          <p:cNvPr id="41" name="40 Rectángulo"/>
          <p:cNvSpPr/>
          <p:nvPr/>
        </p:nvSpPr>
        <p:spPr>
          <a:xfrm>
            <a:off x="323528" y="1052736"/>
            <a:ext cx="8424936" cy="465313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s-CL" b="1" dirty="0" smtClean="0">
                <a:solidFill>
                  <a:schemeClr val="tx1"/>
                </a:solidFill>
              </a:rPr>
              <a:t>CLAVES PRINCIPALES DEL REDISEÑO DE LAS MALLAS</a:t>
            </a:r>
            <a:r>
              <a:rPr lang="es-CL" dirty="0" smtClean="0">
                <a:solidFill>
                  <a:schemeClr val="tx1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s-CL" sz="2000" dirty="0" smtClean="0">
                <a:solidFill>
                  <a:prstClr val="black"/>
                </a:solidFill>
              </a:rPr>
              <a:t>Fortalecimiento de la formación disciplinaria/didáctica</a:t>
            </a:r>
          </a:p>
          <a:p>
            <a:pPr marL="12446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Concentración en cuatro áreas fundamentales.</a:t>
            </a:r>
          </a:p>
          <a:p>
            <a:pPr marL="12446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Vinculación con la formación práctica.</a:t>
            </a:r>
          </a:p>
          <a:p>
            <a:pPr marL="1244600" lvl="0" indent="-3429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s-CL" sz="1600" dirty="0" smtClean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s-CL" sz="2000" dirty="0" smtClean="0">
                <a:solidFill>
                  <a:prstClr val="black"/>
                </a:solidFill>
              </a:rPr>
              <a:t>Fortalecimiento de la formación práctica</a:t>
            </a:r>
          </a:p>
          <a:p>
            <a:pPr marL="12446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Articulación con asignaturas y con formación disciplinaria/didáctica.</a:t>
            </a:r>
          </a:p>
          <a:p>
            <a:pPr marL="12446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Cambio en la modalidad.</a:t>
            </a:r>
          </a:p>
          <a:p>
            <a:pPr marL="12446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Aumento significativo de horas en la escuela.</a:t>
            </a:r>
          </a:p>
          <a:p>
            <a:pPr marL="12446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Cambios pedagógicos prioritarios.</a:t>
            </a:r>
          </a:p>
          <a:p>
            <a:pPr>
              <a:lnSpc>
                <a:spcPct val="150000"/>
              </a:lnSpc>
            </a:pP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29 Imagen" descr="DSC_0255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rcRect r="25188" b="25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0" y="10792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C00000"/>
                </a:solidFill>
              </a:rPr>
              <a:t>OBJETIVO ESPECÍFICO N°2:</a:t>
            </a:r>
          </a:p>
          <a:p>
            <a:r>
              <a:rPr lang="es-ES" sz="1600" b="1" dirty="0" smtClean="0">
                <a:solidFill>
                  <a:srgbClr val="C00000"/>
                </a:solidFill>
              </a:rPr>
              <a:t>Mejorar la calidad del proceso formativo, tanto en su dimensión teórica como práctica, con un foco en mejoramiento de los resultados y la docencia</a:t>
            </a:r>
          </a:p>
        </p:txBody>
      </p:sp>
      <p:pic>
        <p:nvPicPr>
          <p:cNvPr id="7" name="6 Imagen" descr="udp_FAC_educacion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5235" y="6447678"/>
            <a:ext cx="1185277" cy="437706"/>
          </a:xfrm>
          <a:prstGeom prst="rect">
            <a:avLst/>
          </a:prstGeom>
          <a:ln w="28575">
            <a:noFill/>
          </a:ln>
        </p:spPr>
      </p:pic>
      <p:grpSp>
        <p:nvGrpSpPr>
          <p:cNvPr id="16" name="15 Grupo"/>
          <p:cNvGrpSpPr/>
          <p:nvPr/>
        </p:nvGrpSpPr>
        <p:grpSpPr>
          <a:xfrm>
            <a:off x="323528" y="1340768"/>
            <a:ext cx="8424936" cy="4032448"/>
            <a:chOff x="323528" y="1340768"/>
            <a:chExt cx="8424936" cy="4032448"/>
          </a:xfrm>
        </p:grpSpPr>
        <p:sp>
          <p:nvSpPr>
            <p:cNvPr id="41" name="40 Rectángulo"/>
            <p:cNvSpPr/>
            <p:nvPr/>
          </p:nvSpPr>
          <p:spPr>
            <a:xfrm>
              <a:off x="323528" y="1340768"/>
              <a:ext cx="8424936" cy="4032448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C00000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s-CL" sz="2800" dirty="0" smtClean="0">
                  <a:solidFill>
                    <a:prstClr val="black"/>
                  </a:solidFill>
                  <a:ea typeface="+mj-ea"/>
                  <a:cs typeface="+mj-cs"/>
                </a:rPr>
                <a:t>Mayor foco en la escuela como contexto de aprendizaje profesional</a:t>
              </a:r>
              <a:endParaRPr lang="es-CL" dirty="0" smtClean="0">
                <a:solidFill>
                  <a:schemeClr val="tx1"/>
                </a:solidFill>
              </a:endParaRPr>
            </a:p>
            <a:p>
              <a:pPr indent="358775">
                <a:lnSpc>
                  <a:spcPct val="150000"/>
                </a:lnSpc>
              </a:pPr>
              <a:endParaRPr lang="es-CL" dirty="0" smtClean="0">
                <a:solidFill>
                  <a:schemeClr val="tx1"/>
                </a:solidFill>
              </a:endParaRPr>
            </a:p>
            <a:p>
              <a:pPr indent="358775">
                <a:lnSpc>
                  <a:spcPct val="150000"/>
                </a:lnSpc>
              </a:pPr>
              <a:endParaRPr lang="es-CL" dirty="0" smtClean="0">
                <a:solidFill>
                  <a:schemeClr val="tx1"/>
                </a:solidFill>
              </a:endParaRPr>
            </a:p>
            <a:p>
              <a:pPr indent="358775">
                <a:lnSpc>
                  <a:spcPct val="150000"/>
                </a:lnSpc>
              </a:pPr>
              <a:endParaRPr lang="es-CL" dirty="0" smtClean="0">
                <a:solidFill>
                  <a:schemeClr val="tx1"/>
                </a:solidFill>
              </a:endParaRPr>
            </a:p>
            <a:p>
              <a:pPr>
                <a:lnSpc>
                  <a:spcPct val="150000"/>
                </a:lnSpc>
              </a:pPr>
              <a:endParaRPr lang="es-ES" dirty="0">
                <a:solidFill>
                  <a:schemeClr val="tx1"/>
                </a:solidFill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51720" y="2348880"/>
              <a:ext cx="4752528" cy="27964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29 Imagen" descr="DSC_0255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rcRect r="25188" b="25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0" y="-273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C00000"/>
                </a:solidFill>
              </a:rPr>
              <a:t>OBJETIVO ESPECÍFICO N°2:</a:t>
            </a:r>
          </a:p>
          <a:p>
            <a:r>
              <a:rPr lang="es-ES" sz="1600" b="1" dirty="0" smtClean="0">
                <a:solidFill>
                  <a:srgbClr val="C00000"/>
                </a:solidFill>
              </a:rPr>
              <a:t>Mejorar la calidad del proceso formativo, tanto en su dimensión teórica como práctica, con un foco en mejoramiento de los resultados y la docencia</a:t>
            </a:r>
          </a:p>
        </p:txBody>
      </p:sp>
      <p:pic>
        <p:nvPicPr>
          <p:cNvPr id="7" name="6 Imagen" descr="udp_FAC_educacion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5235" y="6447678"/>
            <a:ext cx="1185277" cy="437706"/>
          </a:xfrm>
          <a:prstGeom prst="rect">
            <a:avLst/>
          </a:prstGeom>
          <a:ln w="28575">
            <a:noFill/>
          </a:ln>
        </p:spPr>
      </p:pic>
      <p:sp>
        <p:nvSpPr>
          <p:cNvPr id="41" name="40 Rectángulo"/>
          <p:cNvSpPr/>
          <p:nvPr/>
        </p:nvSpPr>
        <p:spPr>
          <a:xfrm>
            <a:off x="323528" y="1268760"/>
            <a:ext cx="8424936" cy="410445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s-ES" b="1" dirty="0" smtClean="0">
                <a:solidFill>
                  <a:schemeClr val="tx1"/>
                </a:solidFill>
              </a:rPr>
              <a:t>FUENTES DE CONSULTA PARA REDISEÑO CURRICULAR</a:t>
            </a:r>
            <a:r>
              <a:rPr lang="es-CL" dirty="0" smtClean="0">
                <a:solidFill>
                  <a:schemeClr val="tx1"/>
                </a:solidFill>
              </a:rPr>
              <a:t>:</a:t>
            </a:r>
          </a:p>
          <a:p>
            <a:pPr algn="ctr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s-ES" sz="2000" dirty="0" smtClean="0">
                <a:solidFill>
                  <a:prstClr val="black"/>
                </a:solidFill>
              </a:rPr>
              <a:t>Evaluaciones externas de mallas actuales.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endParaRPr lang="es-ES" sz="2000" dirty="0" smtClean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s-ES" sz="2000" dirty="0" smtClean="0">
                <a:solidFill>
                  <a:prstClr val="black"/>
                </a:solidFill>
              </a:rPr>
              <a:t>Revisión de estándares de formación inicial y bases curriculares actuales.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endParaRPr lang="es-ES" sz="2000" dirty="0" smtClean="0">
              <a:solidFill>
                <a:prstClr val="black"/>
              </a:solidFill>
            </a:endParaRP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/>
            </a:pPr>
            <a:r>
              <a:rPr lang="es-ES" sz="2000" dirty="0" smtClean="0">
                <a:solidFill>
                  <a:prstClr val="black"/>
                </a:solidFill>
              </a:rPr>
              <a:t>Consulta con actores claves para actualización de perfiles de egreso y elaboración de mallas: jornadas con académicos, profesores del sistema escolar (incluyendo a egresados), empleadores y estudiantes.</a:t>
            </a:r>
          </a:p>
          <a:p>
            <a:pPr>
              <a:lnSpc>
                <a:spcPct val="150000"/>
              </a:lnSpc>
            </a:pP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29 Imagen" descr="DSC_0255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rcRect r="25188" b="25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0" y="-273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C00000"/>
                </a:solidFill>
              </a:rPr>
              <a:t>OBJETIVO ESPECÍFICO N°2:</a:t>
            </a:r>
          </a:p>
          <a:p>
            <a:r>
              <a:rPr lang="es-ES" sz="1600" b="1" dirty="0" smtClean="0">
                <a:solidFill>
                  <a:srgbClr val="C00000"/>
                </a:solidFill>
              </a:rPr>
              <a:t>Mejorar la calidad del proceso formativo, tanto en su dimensión teórica como práctica, con un foco en mejoramiento de los resultados y la docencia</a:t>
            </a:r>
          </a:p>
        </p:txBody>
      </p:sp>
      <p:sp>
        <p:nvSpPr>
          <p:cNvPr id="4" name="3 Rectángulo"/>
          <p:cNvSpPr/>
          <p:nvPr/>
        </p:nvSpPr>
        <p:spPr>
          <a:xfrm>
            <a:off x="827584" y="714182"/>
            <a:ext cx="25202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C00000"/>
                </a:solidFill>
              </a:rPr>
              <a:t>ESTRATEGIA</a:t>
            </a:r>
          </a:p>
        </p:txBody>
      </p:sp>
      <p:sp>
        <p:nvSpPr>
          <p:cNvPr id="5" name="4 Rectángulo"/>
          <p:cNvSpPr/>
          <p:nvPr/>
        </p:nvSpPr>
        <p:spPr>
          <a:xfrm>
            <a:off x="5580112" y="642174"/>
            <a:ext cx="25202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sz="1600" b="1" dirty="0" smtClean="0">
                <a:solidFill>
                  <a:srgbClr val="C00000"/>
                </a:solidFill>
              </a:rPr>
              <a:t>HITOS</a:t>
            </a:r>
            <a:endParaRPr lang="es-ES" sz="1600" b="1" dirty="0" smtClean="0">
              <a:solidFill>
                <a:srgbClr val="C0000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95536" y="1031250"/>
            <a:ext cx="42484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s-ES" sz="1000" u="sng" dirty="0" smtClean="0">
                <a:solidFill>
                  <a:srgbClr val="C00000"/>
                </a:solidFill>
                <a:ea typeface="Times New Roman"/>
              </a:rPr>
              <a:t>2.2</a:t>
            </a:r>
            <a:r>
              <a:rPr lang="es-ES" sz="1000" b="1" u="sng" dirty="0" smtClean="0">
                <a:solidFill>
                  <a:srgbClr val="C00000"/>
                </a:solidFill>
                <a:ea typeface="Times New Roman"/>
              </a:rPr>
              <a:t>. Fortalecimiento de la formación disciplinaria y didáctica</a:t>
            </a:r>
          </a:p>
          <a:p>
            <a:pPr lvl="0">
              <a:lnSpc>
                <a:spcPct val="150000"/>
              </a:lnSpc>
            </a:pPr>
            <a:r>
              <a:rPr lang="es-ES" sz="1000" dirty="0" smtClean="0">
                <a:ea typeface="Times New Roman"/>
              </a:rPr>
              <a:t>2.2.2. </a:t>
            </a:r>
            <a:r>
              <a:rPr lang="es-ES" sz="1000" b="1" dirty="0" smtClean="0">
                <a:ea typeface="Times New Roman"/>
              </a:rPr>
              <a:t>Realizar un nuevo cambio de mallas curriculares para fortalecer la formación disciplinaria y práctica.</a:t>
            </a:r>
          </a:p>
        </p:txBody>
      </p:sp>
      <p:pic>
        <p:nvPicPr>
          <p:cNvPr id="7" name="6 Imagen" descr="udp_FAC_educacion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5235" y="6447678"/>
            <a:ext cx="1185277" cy="437706"/>
          </a:xfrm>
          <a:prstGeom prst="rect">
            <a:avLst/>
          </a:prstGeom>
          <a:ln w="28575">
            <a:noFill/>
          </a:ln>
        </p:spPr>
      </p:pic>
      <p:grpSp>
        <p:nvGrpSpPr>
          <p:cNvPr id="2" name="22 Grupo"/>
          <p:cNvGrpSpPr/>
          <p:nvPr/>
        </p:nvGrpSpPr>
        <p:grpSpPr>
          <a:xfrm>
            <a:off x="5148064" y="885781"/>
            <a:ext cx="4067944" cy="1319083"/>
            <a:chOff x="5148064" y="539681"/>
            <a:chExt cx="4067944" cy="1319083"/>
          </a:xfrm>
        </p:grpSpPr>
        <p:sp>
          <p:nvSpPr>
            <p:cNvPr id="35" name="34 Rectángulo"/>
            <p:cNvSpPr/>
            <p:nvPr/>
          </p:nvSpPr>
          <p:spPr>
            <a:xfrm>
              <a:off x="5148064" y="539681"/>
              <a:ext cx="4067944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_tradnl" sz="1000" dirty="0"/>
                <a:t>Cambio de mallas curriculares</a:t>
              </a:r>
              <a:endParaRPr lang="es-ES" sz="1000" dirty="0"/>
            </a:p>
            <a:p>
              <a:r>
                <a:rPr lang="es-ES_tradnl" sz="1000" dirty="0"/>
                <a:t>Para las carreras de Pedagogía Básica, Parvularia y Pedagogía Media</a:t>
              </a:r>
              <a:endParaRPr lang="es-ES" sz="1000" dirty="0" smtClean="0">
                <a:ea typeface="Times New Roman"/>
                <a:cs typeface="Arial"/>
              </a:endParaRPr>
            </a:p>
          </p:txBody>
        </p:sp>
        <p:sp>
          <p:nvSpPr>
            <p:cNvPr id="36" name="35 Flecha derecha"/>
            <p:cNvSpPr/>
            <p:nvPr/>
          </p:nvSpPr>
          <p:spPr>
            <a:xfrm>
              <a:off x="5220072" y="899721"/>
              <a:ext cx="3672408" cy="360040"/>
            </a:xfrm>
            <a:prstGeom prst="rightArrow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CL" sz="800" dirty="0" smtClean="0">
                  <a:solidFill>
                    <a:schemeClr val="bg1"/>
                  </a:solidFill>
                </a:rPr>
                <a:t>AÑO 1 	AÑO 2	AÑO 3</a:t>
              </a:r>
              <a:endParaRPr lang="es-ES" sz="800" dirty="0">
                <a:solidFill>
                  <a:schemeClr val="bg1"/>
                </a:solidFill>
              </a:endParaRPr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6300192" y="1212433"/>
              <a:ext cx="1368152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900" dirty="0" smtClean="0">
                  <a:solidFill>
                    <a:srgbClr val="C00000"/>
                  </a:solidFill>
                  <a:ea typeface="Times New Roman"/>
                  <a:cs typeface="Arial"/>
                </a:rPr>
                <a:t>- Presentación al Consejo Académico de cambios de mallas curriculares de las carreras de pedagogía</a:t>
              </a:r>
              <a:endParaRPr lang="es-ES" sz="900" dirty="0">
                <a:solidFill>
                  <a:srgbClr val="C00000"/>
                </a:solidFill>
                <a:ea typeface="Times New Roman"/>
                <a:cs typeface="Times New Roman"/>
              </a:endParaRPr>
            </a:p>
          </p:txBody>
        </p:sp>
        <p:sp>
          <p:nvSpPr>
            <p:cNvPr id="38" name="37 Rectángulo"/>
            <p:cNvSpPr/>
            <p:nvPr/>
          </p:nvSpPr>
          <p:spPr>
            <a:xfrm>
              <a:off x="7524328" y="1212433"/>
              <a:ext cx="115212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ES" sz="900" dirty="0" smtClean="0">
                  <a:solidFill>
                    <a:srgbClr val="C00000"/>
                  </a:solidFill>
                  <a:ea typeface="Times New Roman"/>
                  <a:cs typeface="Arial"/>
                </a:rPr>
                <a:t>- Implementación de mallas curriculares nuevas para ingreso 2015</a:t>
              </a:r>
            </a:p>
          </p:txBody>
        </p:sp>
      </p:grpSp>
      <p:sp>
        <p:nvSpPr>
          <p:cNvPr id="59" name="58 Abrir llave"/>
          <p:cNvSpPr/>
          <p:nvPr/>
        </p:nvSpPr>
        <p:spPr>
          <a:xfrm>
            <a:off x="4860032" y="887234"/>
            <a:ext cx="72008" cy="1245622"/>
          </a:xfrm>
          <a:prstGeom prst="lef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Rectángulo"/>
          <p:cNvSpPr/>
          <p:nvPr/>
        </p:nvSpPr>
        <p:spPr>
          <a:xfrm>
            <a:off x="323528" y="2204864"/>
            <a:ext cx="8424936" cy="4464496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s-CL" b="1" dirty="0" smtClean="0">
                <a:solidFill>
                  <a:schemeClr val="tx1"/>
                </a:solidFill>
              </a:rPr>
              <a:t>AVANCES</a:t>
            </a:r>
            <a:r>
              <a:rPr lang="es-CL" dirty="0" smtClean="0">
                <a:solidFill>
                  <a:schemeClr val="tx1"/>
                </a:solidFill>
              </a:rPr>
              <a:t>: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2000" dirty="0" smtClean="0">
                <a:solidFill>
                  <a:prstClr val="black"/>
                </a:solidFill>
              </a:rPr>
              <a:t>Rediseño Malla de Pedagogía Media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Aprobado Consejo Facultad, 2013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Aprobado Consejo Académico, 2013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Implementación: cohorte 2014</a:t>
            </a:r>
          </a:p>
          <a:p>
            <a:pPr marL="342900" lvl="0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2000" dirty="0" smtClean="0">
                <a:solidFill>
                  <a:prstClr val="black"/>
                </a:solidFill>
              </a:rPr>
              <a:t>Rediseño Malla de Pedagogía en Educación Parvularia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Aprobado Consejo Facultad, 2014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Aprobado Consejo Académico, Mayo, 2014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Implementación: cohorte, 2015</a:t>
            </a:r>
          </a:p>
          <a:p>
            <a:pPr marL="342900" lvl="2" indent="-3429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2000" dirty="0" smtClean="0">
                <a:solidFill>
                  <a:prstClr val="black"/>
                </a:solidFill>
              </a:rPr>
              <a:t>Rediseño Malla de Pedagogía en Educación Básica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Aprobado Consejo Facultad, 2014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Por aprobar Consejo Académico, Junio, 2014</a:t>
            </a:r>
          </a:p>
          <a:p>
            <a:pPr marL="1143000" lvl="2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/>
            </a:pPr>
            <a:r>
              <a:rPr lang="es-CL" sz="1600" dirty="0" smtClean="0">
                <a:solidFill>
                  <a:prstClr val="black"/>
                </a:solidFill>
              </a:rPr>
              <a:t>Implementación: cohorte, 2015</a:t>
            </a:r>
          </a:p>
          <a:p>
            <a:pPr>
              <a:lnSpc>
                <a:spcPct val="150000"/>
              </a:lnSpc>
            </a:pP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29 Imagen" descr="DSC_0255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rcRect r="25188" b="25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0" y="-273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C00000"/>
                </a:solidFill>
              </a:rPr>
              <a:t>OBJETIVO ESPECÍFICO N°2:</a:t>
            </a:r>
          </a:p>
          <a:p>
            <a:r>
              <a:rPr lang="es-ES" sz="1600" b="1" dirty="0" smtClean="0">
                <a:solidFill>
                  <a:srgbClr val="C00000"/>
                </a:solidFill>
              </a:rPr>
              <a:t>Mejorar la calidad del proceso formativo, tanto en su dimensión teórica como práctica, con un foco en mejoramiento de los resultados y la docencia</a:t>
            </a:r>
          </a:p>
        </p:txBody>
      </p:sp>
      <p:pic>
        <p:nvPicPr>
          <p:cNvPr id="7" name="6 Imagen" descr="udp_FAC_educacion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5235" y="6447678"/>
            <a:ext cx="1185277" cy="437706"/>
          </a:xfrm>
          <a:prstGeom prst="rect">
            <a:avLst/>
          </a:prstGeom>
          <a:ln w="28575">
            <a:noFill/>
          </a:ln>
        </p:spPr>
      </p:pic>
      <p:sp>
        <p:nvSpPr>
          <p:cNvPr id="41" name="40 Rectángulo"/>
          <p:cNvSpPr/>
          <p:nvPr/>
        </p:nvSpPr>
        <p:spPr>
          <a:xfrm>
            <a:off x="323528" y="1052736"/>
            <a:ext cx="8424936" cy="547260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s-ES" b="1" dirty="0" smtClean="0">
                <a:solidFill>
                  <a:schemeClr val="tx1"/>
                </a:solidFill>
              </a:rPr>
              <a:t>VÍNCULO CON LA COMUNIDAD ESCOLAR</a:t>
            </a:r>
            <a:r>
              <a:rPr lang="es-CL" dirty="0" smtClean="0">
                <a:solidFill>
                  <a:schemeClr val="tx1"/>
                </a:solidFill>
              </a:rPr>
              <a:t>:</a:t>
            </a:r>
          </a:p>
          <a:p>
            <a:pPr marL="1081088" lvl="0" indent="-4572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CL" sz="2000" u="sng" dirty="0" smtClean="0">
              <a:solidFill>
                <a:prstClr val="black"/>
              </a:solidFill>
            </a:endParaRPr>
          </a:p>
          <a:p>
            <a:pPr marL="1081088" lvl="0" indent="-4572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CL" sz="2000" dirty="0" smtClean="0">
                <a:solidFill>
                  <a:prstClr val="black"/>
                </a:solidFill>
              </a:rPr>
              <a:t>Aproximación a las escuelas desde el mutuo apoyo y colaboración: “</a:t>
            </a:r>
            <a:r>
              <a:rPr lang="es-CL" sz="2000" i="1" dirty="0" smtClean="0">
                <a:solidFill>
                  <a:prstClr val="black"/>
                </a:solidFill>
              </a:rPr>
              <a:t>Professional </a:t>
            </a:r>
            <a:r>
              <a:rPr lang="es-CL" sz="2000" i="1" dirty="0" err="1" smtClean="0">
                <a:solidFill>
                  <a:prstClr val="black"/>
                </a:solidFill>
              </a:rPr>
              <a:t>Development</a:t>
            </a:r>
            <a:r>
              <a:rPr lang="es-CL" sz="2000" i="1" dirty="0" smtClean="0">
                <a:solidFill>
                  <a:prstClr val="black"/>
                </a:solidFill>
              </a:rPr>
              <a:t> </a:t>
            </a:r>
            <a:r>
              <a:rPr lang="es-CL" sz="2000" i="1" dirty="0" err="1" smtClean="0">
                <a:solidFill>
                  <a:prstClr val="black"/>
                </a:solidFill>
              </a:rPr>
              <a:t>Schools</a:t>
            </a:r>
            <a:r>
              <a:rPr lang="es-CL" sz="2000" i="1" dirty="0" smtClean="0">
                <a:solidFill>
                  <a:prstClr val="black"/>
                </a:solidFill>
              </a:rPr>
              <a:t>”</a:t>
            </a:r>
            <a:r>
              <a:rPr lang="es-CL" sz="2000" dirty="0" smtClean="0">
                <a:solidFill>
                  <a:prstClr val="black"/>
                </a:solidFill>
              </a:rPr>
              <a:t> </a:t>
            </a:r>
          </a:p>
          <a:p>
            <a:pPr marL="1081088" lvl="0" indent="-4572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CL" sz="2000" u="sng" dirty="0" smtClean="0">
              <a:solidFill>
                <a:prstClr val="black"/>
              </a:solidFill>
            </a:endParaRPr>
          </a:p>
          <a:p>
            <a:pPr marL="1249363" lvl="0" indent="-6254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CL" sz="2000" u="sng" dirty="0" smtClean="0">
                <a:solidFill>
                  <a:prstClr val="black"/>
                </a:solidFill>
              </a:rPr>
              <a:t>2013</a:t>
            </a:r>
            <a:r>
              <a:rPr lang="es-CL" sz="2000" dirty="0" smtClean="0">
                <a:solidFill>
                  <a:prstClr val="black"/>
                </a:solidFill>
              </a:rPr>
              <a:t>: Toma de contacto con centros de práctica pertenecientes a redes, para su incorporación como Campos Pedagógicos Prioritarios (CPP). Incorporación de 3 CPP.</a:t>
            </a:r>
          </a:p>
          <a:p>
            <a:pPr marL="1249363" lvl="0" indent="-6254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AutoNum type="arabicPeriod"/>
            </a:pPr>
            <a:endParaRPr lang="es-CL" sz="2000" dirty="0" smtClean="0">
              <a:solidFill>
                <a:prstClr val="black"/>
              </a:solidFill>
            </a:endParaRPr>
          </a:p>
          <a:p>
            <a:pPr marL="1249363" lvl="0" indent="-6254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CL" sz="2000" u="sng" dirty="0" smtClean="0">
                <a:solidFill>
                  <a:prstClr val="black"/>
                </a:solidFill>
              </a:rPr>
              <a:t>2014</a:t>
            </a:r>
            <a:r>
              <a:rPr lang="es-CL" sz="2000" dirty="0" smtClean="0">
                <a:solidFill>
                  <a:prstClr val="black"/>
                </a:solidFill>
              </a:rPr>
              <a:t>: Inicio de conversaciones con otras redes para su incorporación a los CPP y consolidación de los existentes</a:t>
            </a:r>
          </a:p>
          <a:p>
            <a:pPr marL="1249363" lvl="0" indent="-625475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AutoNum type="arabicPeriod"/>
            </a:pPr>
            <a:endParaRPr lang="es-CL" sz="2000" dirty="0" smtClean="0">
              <a:solidFill>
                <a:prstClr val="black"/>
              </a:solidFill>
            </a:endParaRPr>
          </a:p>
          <a:p>
            <a:pPr marL="1249363" lvl="0" indent="-625475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CL" sz="2000" u="sng" dirty="0" smtClean="0">
                <a:solidFill>
                  <a:prstClr val="black"/>
                </a:solidFill>
              </a:rPr>
              <a:t>2015</a:t>
            </a:r>
            <a:r>
              <a:rPr lang="es-CL" sz="2000" dirty="0" smtClean="0">
                <a:solidFill>
                  <a:prstClr val="black"/>
                </a:solidFill>
              </a:rPr>
              <a:t>: se cuenta con 6 CPP y se prepara el camino para la implementación de las prácticas de las nuevas mallas.</a:t>
            </a:r>
          </a:p>
          <a:p>
            <a:pPr marL="457200" lvl="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AutoNum type="arabicPeriod"/>
            </a:pPr>
            <a:endParaRPr lang="es-CL" sz="2000" dirty="0" smtClean="0">
              <a:solidFill>
                <a:prstClr val="black"/>
              </a:solidFill>
            </a:endParaRPr>
          </a:p>
          <a:p>
            <a:pPr marL="457200" lvl="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AutoNum type="arabicPeriod"/>
            </a:pPr>
            <a:endParaRPr lang="es-CL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</a:pP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29 Imagen" descr="DSC_0255.JPG"/>
          <p:cNvPicPr>
            <a:picLocks noChangeAspect="1"/>
          </p:cNvPicPr>
          <p:nvPr/>
        </p:nvPicPr>
        <p:blipFill>
          <a:blip r:embed="rId2" cstate="print">
            <a:lum bright="70000" contrast="-70000"/>
          </a:blip>
          <a:srcRect r="25188" b="25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2 Rectángulo"/>
          <p:cNvSpPr/>
          <p:nvPr/>
        </p:nvSpPr>
        <p:spPr>
          <a:xfrm>
            <a:off x="0" y="-27384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600" b="1" dirty="0" smtClean="0">
                <a:solidFill>
                  <a:srgbClr val="C00000"/>
                </a:solidFill>
              </a:rPr>
              <a:t>OBJETIVO ESPECÍFICO N°2:</a:t>
            </a:r>
          </a:p>
          <a:p>
            <a:r>
              <a:rPr lang="es-ES" sz="1600" b="1" dirty="0" smtClean="0">
                <a:solidFill>
                  <a:srgbClr val="C00000"/>
                </a:solidFill>
              </a:rPr>
              <a:t>Mejorar la calidad del proceso formativo, tanto en su dimensión teórica como práctica, con un foco en mejoramiento de los resultados y la docencia</a:t>
            </a:r>
          </a:p>
        </p:txBody>
      </p:sp>
      <p:pic>
        <p:nvPicPr>
          <p:cNvPr id="7" name="6 Imagen" descr="udp_FAC_educacion-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995235" y="6447678"/>
            <a:ext cx="1185277" cy="437706"/>
          </a:xfrm>
          <a:prstGeom prst="rect">
            <a:avLst/>
          </a:prstGeom>
          <a:ln w="28575">
            <a:noFill/>
          </a:ln>
        </p:spPr>
      </p:pic>
      <p:sp>
        <p:nvSpPr>
          <p:cNvPr id="41" name="40 Rectángulo"/>
          <p:cNvSpPr/>
          <p:nvPr/>
        </p:nvSpPr>
        <p:spPr>
          <a:xfrm>
            <a:off x="323528" y="1052736"/>
            <a:ext cx="8424936" cy="5472608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s-ES" b="1" dirty="0" smtClean="0">
                <a:solidFill>
                  <a:schemeClr val="tx1"/>
                </a:solidFill>
              </a:rPr>
              <a:t>OTROS AVANCES SIGNIFICATIVOS</a:t>
            </a:r>
            <a:r>
              <a:rPr lang="es-CL" dirty="0" smtClean="0">
                <a:solidFill>
                  <a:schemeClr val="tx1"/>
                </a:solidFill>
              </a:rPr>
              <a:t>:</a:t>
            </a:r>
          </a:p>
          <a:p>
            <a:pPr marL="1081088" lvl="0" indent="-4572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CL" sz="2000" u="sng" dirty="0" smtClean="0">
              <a:solidFill>
                <a:prstClr val="black"/>
              </a:solidFill>
            </a:endParaRPr>
          </a:p>
          <a:p>
            <a:pPr marL="1081088" lvl="0" indent="-4572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CL" sz="2000" u="sng" dirty="0" smtClean="0">
                <a:solidFill>
                  <a:prstClr val="black"/>
                </a:solidFill>
              </a:rPr>
              <a:t>Rediseño del Sistema de Monitoreo y Evaluación de Aprendizajes</a:t>
            </a:r>
            <a:r>
              <a:rPr lang="es-CL" sz="2000" dirty="0" smtClean="0">
                <a:solidFill>
                  <a:prstClr val="black"/>
                </a:solidFill>
              </a:rPr>
              <a:t>: cuyo objetivo es conocer si se logran los aprendizajes clave asociados a las competencias declaradas en los Perfiles de Egreso.</a:t>
            </a:r>
          </a:p>
          <a:p>
            <a:pPr marL="1081088" lvl="0" indent="-4572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CL" sz="2000" dirty="0" smtClean="0">
              <a:solidFill>
                <a:prstClr val="black"/>
              </a:solidFill>
            </a:endParaRPr>
          </a:p>
          <a:p>
            <a:pPr marL="1081088" lvl="0" indent="-45720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CL" sz="2000" dirty="0" smtClean="0">
              <a:solidFill>
                <a:prstClr val="black"/>
              </a:solidFill>
            </a:endParaRPr>
          </a:p>
          <a:p>
            <a:pPr marL="457200" lvl="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AutoNum type="arabicPeriod"/>
            </a:pPr>
            <a:endParaRPr lang="es-CL" sz="2000" dirty="0" smtClean="0">
              <a:solidFill>
                <a:prstClr val="black"/>
              </a:solidFill>
            </a:endParaRPr>
          </a:p>
          <a:p>
            <a:pPr marL="457200" lvl="0" indent="-4572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AutoNum type="arabicPeriod"/>
            </a:pPr>
            <a:endParaRPr lang="es-CL" sz="2000" dirty="0" smtClean="0">
              <a:solidFill>
                <a:prstClr val="black"/>
              </a:solidFill>
            </a:endParaRPr>
          </a:p>
          <a:p>
            <a:pPr marL="1076325" indent="-450850" algn="ctr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hlinkClick r:id="rId4"/>
            </a:endParaRPr>
          </a:p>
          <a:p>
            <a:pPr marL="1076325" indent="-450850" algn="ctr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hlinkClick r:id="rId4"/>
            </a:endParaRPr>
          </a:p>
          <a:p>
            <a:pPr algn="ctr">
              <a:lnSpc>
                <a:spcPct val="150000"/>
              </a:lnSpc>
            </a:pPr>
            <a:endParaRPr lang="es-CL" smtClean="0">
              <a:solidFill>
                <a:schemeClr val="tx1"/>
              </a:solidFill>
              <a:hlinkClick r:id="rId4"/>
            </a:endParaRPr>
          </a:p>
          <a:p>
            <a:pPr algn="ctr">
              <a:lnSpc>
                <a:spcPct val="150000"/>
              </a:lnSpc>
            </a:pPr>
            <a:endParaRPr lang="es-CL" dirty="0" smtClean="0">
              <a:solidFill>
                <a:schemeClr val="tx1"/>
              </a:solidFill>
              <a:hlinkClick r:id="rId4"/>
            </a:endParaRPr>
          </a:p>
          <a:p>
            <a:pPr algn="ctr">
              <a:lnSpc>
                <a:spcPct val="150000"/>
              </a:lnSpc>
            </a:pPr>
            <a:r>
              <a:rPr lang="es-CL" dirty="0" smtClean="0">
                <a:solidFill>
                  <a:schemeClr val="tx1"/>
                </a:solidFill>
                <a:hlinkClick r:id="rId4"/>
              </a:rPr>
              <a:t>http://sme2.udp.cl/Account/Login?ReturnUrl=%2F</a:t>
            </a:r>
            <a:r>
              <a:rPr lang="es-CL" dirty="0" smtClean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91680" y="2852936"/>
            <a:ext cx="5545088" cy="3024336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  <p:sp>
        <p:nvSpPr>
          <p:cNvPr id="8" name="Rectangle 2"/>
          <p:cNvSpPr>
            <a:spLocks/>
          </p:cNvSpPr>
          <p:nvPr/>
        </p:nvSpPr>
        <p:spPr bwMode="auto">
          <a:xfrm>
            <a:off x="2071365" y="4725144"/>
            <a:ext cx="4804891" cy="72008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ea typeface="Gill Sans Light" charset="0"/>
                <a:cs typeface="Gill Sans Light" charset="0"/>
              </a:rPr>
              <a:t>Formación</a:t>
            </a:r>
            <a:r>
              <a:rPr lang="en-US" sz="2400" dirty="0" smtClean="0">
                <a:solidFill>
                  <a:schemeClr val="tx1"/>
                </a:solidFill>
                <a:ea typeface="Gill Sans Light" charset="0"/>
                <a:cs typeface="Gill Sans Light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ea typeface="Gill Sans Light" charset="0"/>
                <a:cs typeface="Gill Sans Light" charset="0"/>
              </a:rPr>
              <a:t>Docente</a:t>
            </a:r>
            <a:r>
              <a:rPr lang="en-US" sz="2400" dirty="0">
                <a:solidFill>
                  <a:schemeClr val="tx1"/>
                </a:solidFill>
                <a:ea typeface="Gill Sans Light" charset="0"/>
                <a:cs typeface="Gill Sans Light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ea typeface="Gill Sans Light" charset="0"/>
                <a:cs typeface="Gill Sans Light" charset="0"/>
              </a:rPr>
              <a:t>Inicial</a:t>
            </a:r>
            <a:endParaRPr lang="en-US" sz="2400" dirty="0">
              <a:solidFill>
                <a:schemeClr val="tx1"/>
              </a:solidFill>
              <a:ea typeface="Gill Sans Light" charset="0"/>
              <a:cs typeface="Gill Sans Light" charset="0"/>
            </a:endParaRP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 flipH="1">
            <a:off x="2483768" y="3933056"/>
            <a:ext cx="1349" cy="903719"/>
          </a:xfrm>
          <a:prstGeom prst="line">
            <a:avLst/>
          </a:prstGeom>
          <a:noFill/>
          <a:ln w="25400" cap="flat">
            <a:solidFill>
              <a:srgbClr val="C0504D"/>
            </a:solidFill>
            <a:prstDash val="solid"/>
            <a:round/>
            <a:headEnd type="none" w="med" len="med"/>
            <a:tailEnd type="none" w="med" len="med"/>
          </a:ln>
          <a:effectLst>
            <a:outerShdw dist="19999" dir="5400000" algn="ctr" rotWithShape="0">
              <a:schemeClr val="bg2">
                <a:alpha val="37999"/>
              </a:schemeClr>
            </a:outerShdw>
          </a:effec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10" name="Line 4"/>
          <p:cNvSpPr>
            <a:spLocks noChangeShapeType="1"/>
          </p:cNvSpPr>
          <p:nvPr/>
        </p:nvSpPr>
        <p:spPr bwMode="auto">
          <a:xfrm flipH="1">
            <a:off x="6444208" y="3933056"/>
            <a:ext cx="1350" cy="946708"/>
          </a:xfrm>
          <a:prstGeom prst="line">
            <a:avLst/>
          </a:prstGeom>
          <a:noFill/>
          <a:ln w="25400" cap="flat">
            <a:solidFill>
              <a:srgbClr val="C0504D"/>
            </a:solidFill>
            <a:prstDash val="solid"/>
            <a:round/>
            <a:headEnd type="none" w="med" len="med"/>
            <a:tailEnd type="none" w="med" len="med"/>
          </a:ln>
          <a:effectLst>
            <a:outerShdw dist="19999" dir="5400000" algn="ctr" rotWithShape="0">
              <a:schemeClr val="bg2">
                <a:alpha val="37999"/>
              </a:schemeClr>
            </a:outerShdw>
          </a:effectLst>
        </p:spPr>
        <p:txBody>
          <a:bodyPr lIns="0" tIns="0" rIns="0" bIns="0"/>
          <a:lstStyle/>
          <a:p>
            <a:endParaRPr lang="es-CL"/>
          </a:p>
        </p:txBody>
      </p:sp>
      <p:sp>
        <p:nvSpPr>
          <p:cNvPr id="11" name="Rectangle 5"/>
          <p:cNvSpPr>
            <a:spLocks/>
          </p:cNvSpPr>
          <p:nvPr/>
        </p:nvSpPr>
        <p:spPr bwMode="auto">
          <a:xfrm>
            <a:off x="2771801" y="3645024"/>
            <a:ext cx="2952328" cy="420335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1400" b="1" dirty="0">
                <a:solidFill>
                  <a:schemeClr val="tx1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              </a:t>
            </a:r>
            <a:r>
              <a:rPr lang="en-US" sz="2000" b="1" dirty="0" err="1">
                <a:solidFill>
                  <a:srgbClr val="C0504D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z</a:t>
            </a:r>
            <a:r>
              <a:rPr lang="en-US" sz="2000" b="1" dirty="0" err="1" smtClean="0">
                <a:solidFill>
                  <a:srgbClr val="C0504D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ona</a:t>
            </a:r>
            <a:r>
              <a:rPr lang="en-US" sz="2000" b="1" dirty="0" smtClean="0">
                <a:solidFill>
                  <a:srgbClr val="C0504D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 </a:t>
            </a:r>
            <a:r>
              <a:rPr lang="en-US" sz="2000" b="1" dirty="0">
                <a:solidFill>
                  <a:srgbClr val="C0504D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no </a:t>
            </a:r>
            <a:r>
              <a:rPr lang="en-US" sz="2000" b="1" dirty="0" err="1">
                <a:solidFill>
                  <a:srgbClr val="C0504D"/>
                </a:solidFill>
                <a:latin typeface="Gill Sans" charset="0"/>
                <a:ea typeface="Gill Sans" charset="0"/>
                <a:cs typeface="Gill Sans" charset="0"/>
                <a:sym typeface="Gill Sans" charset="0"/>
              </a:rPr>
              <a:t>cubierta</a:t>
            </a:r>
            <a:endParaRPr lang="en-US" sz="2000" b="1" dirty="0">
              <a:solidFill>
                <a:srgbClr val="C0504D"/>
              </a:solidFill>
              <a:latin typeface="Gill Sans" charset="0"/>
              <a:ea typeface="Gill Sans" charset="0"/>
              <a:cs typeface="Gill Sans" charset="0"/>
              <a:sym typeface="Gill Sans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762</Words>
  <Application>Microsoft Office PowerPoint</Application>
  <PresentationFormat>Presentación en pantalla (4:3)</PresentationFormat>
  <Paragraphs>101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sebastian.howard</dc:creator>
  <cp:lastModifiedBy>Home</cp:lastModifiedBy>
  <cp:revision>8</cp:revision>
  <dcterms:created xsi:type="dcterms:W3CDTF">2014-05-12T20:54:38Z</dcterms:created>
  <dcterms:modified xsi:type="dcterms:W3CDTF">2015-07-28T16:56:11Z</dcterms:modified>
</cp:coreProperties>
</file>